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9144000" cy="5143500" type="screen16x9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B9"/>
    <a:srgbClr val="63F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92" autoAdjust="0"/>
    <p:restoredTop sz="86462" autoAdjust="0"/>
  </p:normalViewPr>
  <p:slideViewPr>
    <p:cSldViewPr>
      <p:cViewPr>
        <p:scale>
          <a:sx n="85" d="100"/>
          <a:sy n="85" d="100"/>
        </p:scale>
        <p:origin x="-416" y="-184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7576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A8ADFD5B-A66C-449C-B6E8-FB716D07777D}" type="datetimeFigureOut">
              <a:rPr lang="en-US" smtClean="0"/>
              <a:pPr/>
              <a:t>12/5/15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CA5D3BF3-D352-46FC-8343-31F56E6730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2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extLst/>
          </a:lstStyle>
          <a:p>
            <a:fld id="{CA5D3BF3-D352-46FC-8343-31F56E6730EA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This demo shows how our ArgParse library can read an XML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580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This demo shows how our ArgParse library can write to XML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140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----- Meeting Notes (12/3/15 16:42) -----</a:t>
            </a:r>
          </a:p>
          <a:p>
            <a:r>
              <a:rPr lang="en-US" dirty="0"/>
              <a:t>We used unit tests to keep our code correct, and our code coverage is at </a:t>
            </a:r>
            <a:r>
              <a:rPr lang="en-US" dirty="0" smtClean="0"/>
              <a:t>99%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19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Product Owner gave us specified Acceptance Tests to check if our Features were working the way he wants. </a:t>
            </a:r>
          </a:p>
          <a:p>
            <a:r>
              <a:rPr lang="en-US"/>
              <a:t>----- Meeting Notes (12/3/15 22:18) -----</a:t>
            </a:r>
          </a:p>
          <a:p>
            <a:r>
              <a:rPr lang="en-US"/>
              <a:t>The acceptance tests are long, so this is just for visual reference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3225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We pass all the acceptance tests for the features we implemented.</a:t>
            </a:r>
          </a:p>
          <a:p>
            <a:r>
              <a:rPr lang="en-US"/>
              <a:t>----- Meeting Notes (12/3/15 22:18) -----</a:t>
            </a:r>
          </a:p>
          <a:p>
            <a:r>
              <a:rPr lang="en-US"/>
              <a:t>[on second picture]</a:t>
            </a:r>
          </a:p>
          <a:p>
            <a:r>
              <a:rPr lang="en-US"/>
              <a:t>And here is a slightly more detailed look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66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We can click on a button to open the corresponding document.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26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Table of contents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548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We implemented features 1-12, here we will give a brief description of Features 1-4.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2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Here we have a brief description of features 5-8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075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Here we have a brief description of features 9-12. We will go into more detail on feature 11, as that is our API.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463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----- Meeting Notes (12/3/15 16:42) -----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added API documentation</a:t>
            </a:r>
            <a:r>
              <a:rPr lang="en-US" baseline="0" dirty="0" smtClean="0"/>
              <a:t> for Feature 11</a:t>
            </a:r>
            <a:r>
              <a:rPr lang="en-US" dirty="0" smtClean="0"/>
              <a:t>, and we use </a:t>
            </a:r>
            <a:r>
              <a:rPr lang="en-US" dirty="0" err="1" smtClean="0"/>
              <a:t>gradle</a:t>
            </a:r>
            <a:r>
              <a:rPr lang="en-US" dirty="0" smtClean="0"/>
              <a:t> (our build tool) to build our documentation. </a:t>
            </a:r>
          </a:p>
          <a:p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is what our API index page looks like. We will click one of the options to take a closer look.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786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This is the (nameOfClass).</a:t>
            </a:r>
          </a:p>
          <a:p>
            <a:r>
              <a:rPr lang="en-US"/>
              <a:t>----- Meeting Notes (12/4/15 11:27) -----</a:t>
            </a:r>
          </a:p>
          <a:p>
            <a:r>
              <a:rPr lang="en-US"/>
              <a:t>This is the ArgumentParser Class.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1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This is the (nameOfClass).</a:t>
            </a:r>
          </a:p>
          <a:p>
            <a:r>
              <a:rPr lang="en-US"/>
              <a:t>----- Meeting Notes (12/4/15 11:27) -----</a:t>
            </a:r>
          </a:p>
          <a:p>
            <a:r>
              <a:rPr lang="en-US"/>
              <a:t>This is the NamedArgument class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695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This demo shows how our ArgParse library can be used basically from command line.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557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478274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9144" y="4539996"/>
            <a:ext cx="2249424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4533138"/>
            <a:ext cx="6784848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4537528"/>
            <a:ext cx="6515100" cy="514350"/>
          </a:xfrm>
        </p:spPr>
        <p:txBody>
          <a:bodyPr anchor="ctr"/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4551524"/>
            <a:ext cx="2057400" cy="51435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047E157E-8DCB-4F70-A0AF-5EB586A91DD4}" type="datetime1">
              <a:rPr lang="en-US" smtClean="0">
                <a:solidFill>
                  <a:srgbClr val="FFFFFF"/>
                </a:solidFill>
              </a:rPr>
              <a:pPr algn="ctr"/>
              <a:t>12/5/15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177405"/>
            <a:ext cx="5867400" cy="273844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  <a:extLst/>
          </a:lstStyle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171450"/>
            <a:ext cx="838200" cy="28575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8F82E0A0-C266-4798-8C8F-B9F91E9DA37E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>
            <a:spLocks noGrp="1"/>
          </p:cNvSpPr>
          <p:nvPr>
            <p:ph type="title"/>
          </p:nvPr>
        </p:nvSpPr>
        <p:spPr>
          <a:xfrm>
            <a:off x="2362200" y="2343150"/>
            <a:ext cx="6477000" cy="2038350"/>
          </a:xfrm>
        </p:spPr>
        <p:txBody>
          <a:bodyPr rtlCol="0" anchor="b"/>
          <a:lstStyle>
            <a:lvl1pPr>
              <a:defRPr cap="all" baseline="0"/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606EA6-EFEA-4C30-9264-4F9291A5780D}" type="datetime1">
              <a:rPr lang="en-US" smtClean="0"/>
              <a:pPr/>
              <a:t>12/5/15</a:t>
            </a:fld>
            <a:endParaRPr lang="en-US"/>
          </a:p>
        </p:txBody>
      </p:sp>
      <p:sp>
        <p:nvSpPr>
          <p:cNvPr id="4" name="Rectangl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7" name="Rectangle 6"/>
          <p:cNvSpPr>
            <a:spLocks noGrp="1"/>
          </p:cNvSpPr>
          <p:nvPr>
            <p:ph sz="quarter" idx="13"/>
          </p:nvPr>
        </p:nvSpPr>
        <p:spPr>
          <a:xfrm>
            <a:off x="609600" y="1352550"/>
            <a:ext cx="8153400" cy="3276600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2" y="2057401"/>
            <a:ext cx="7123113" cy="1254919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1143000"/>
            <a:ext cx="9144000" cy="85725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00150"/>
            <a:ext cx="1295400" cy="7429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200150"/>
            <a:ext cx="7772400" cy="7429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1200150"/>
            <a:ext cx="7620000" cy="74295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  <a:extLst/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FCF9F07-3BC7-4570-B054-79111B0A380C}" type="datetime1">
              <a:rPr lang="en-US" smtClean="0"/>
              <a:pPr/>
              <a:t>12/5/15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314451"/>
            <a:ext cx="1295400" cy="526257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8F82E0A0-C266-4798-8C8F-B9F91E9DA37E}" type="slidenum">
              <a:rPr lang="en-US" sz="2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09600" y="1352552"/>
            <a:ext cx="3886200" cy="3268624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844901" y="1352550"/>
            <a:ext cx="3886200" cy="3268625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extLst/>
          </a:lstStyle>
          <a:p>
            <a:fld id="{E4606EA6-EFEA-4C30-9264-4F9291A5780D}" type="datetime1">
              <a:rPr lang="en-US" smtClean="0"/>
              <a:pPr/>
              <a:t>12/5/15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extLst/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18110"/>
            <a:ext cx="8153400" cy="100584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919818"/>
            <a:ext cx="3886200" cy="2628900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919818"/>
            <a:ext cx="3886200" cy="2628900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extLst/>
          </a:lstStyle>
          <a:p>
            <a:fld id="{E4606EA6-EFEA-4C30-9264-4F9291A5780D}" type="datetime1">
              <a:rPr lang="en-US" smtClean="0"/>
              <a:pPr/>
              <a:t>12/5/15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extLst/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extLst/>
          </a:lstStyle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8"/>
          </p:nvPr>
        </p:nvSpPr>
        <p:spPr>
          <a:xfrm>
            <a:off x="609600" y="1362287"/>
            <a:ext cx="3886200" cy="530352"/>
          </a:xfrm>
          <a:solidFill>
            <a:schemeClr val="accent2"/>
          </a:solidFill>
        </p:spPr>
        <p:txBody>
          <a:bodyPr rtlCol="0" anchor="ctr"/>
          <a:lstStyle>
            <a:lvl1pPr>
              <a:buFontTx/>
              <a:buNone/>
              <a:defRPr sz="2000" b="1">
                <a:solidFill>
                  <a:srgbClr val="FFFFFF"/>
                </a:solidFill>
              </a:defRPr>
            </a:lvl1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800600" y="1362287"/>
            <a:ext cx="3886200" cy="530352"/>
          </a:xfrm>
          <a:solidFill>
            <a:schemeClr val="accent4"/>
          </a:solidFill>
        </p:spPr>
        <p:txBody>
          <a:bodyPr rtlCol="0" anchor="ctr"/>
          <a:lstStyle>
            <a:lvl1pPr>
              <a:buFontTx/>
              <a:buNone/>
              <a:defRPr sz="2000" b="1">
                <a:solidFill>
                  <a:srgbClr val="FFFFFF"/>
                </a:solidFill>
              </a:defRPr>
            </a:lvl1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DFADB5D-B7A0-47E3-AD2D-B1A6F8614213}" type="datetime1">
              <a:rPr lang="en-US" smtClean="0"/>
              <a:pPr/>
              <a:t>12/5/15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2968126-03FC-49C0-B9B8-2B561CCC3D90}" type="datetime1">
              <a:rPr lang="en-US" smtClean="0"/>
              <a:pPr/>
              <a:t>12/5/15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4686300"/>
            <a:ext cx="533400" cy="28575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A3F7CB7D-F184-43C7-B6FD-03D728E1BBFF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</p:spPr>
        <p:txBody>
          <a:bodyPr anchor="b"/>
          <a:lstStyle>
            <a:lvl1pPr algn="l">
              <a:buNone/>
              <a:defRPr sz="4200" b="0"/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49A8198-4617-485E-9585-4840B69DBBA6}" type="datetime1">
              <a:rPr lang="en-US" smtClean="0"/>
              <a:pPr/>
              <a:t>12/5/15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28750"/>
            <a:ext cx="1600200" cy="31242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362200" y="1428750"/>
            <a:ext cx="6400800" cy="3200400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57668" y="0"/>
            <a:ext cx="7586332" cy="3419856"/>
          </a:xfrm>
          <a:solidFill>
            <a:schemeClr val="tx2">
              <a:shade val="50000"/>
            </a:schemeClr>
          </a:solidFill>
          <a:ln>
            <a:noFill/>
          </a:ln>
        </p:spPr>
        <p:txBody>
          <a:bodyPr/>
          <a:lstStyle>
            <a:lvl1pPr>
              <a:buNone/>
              <a:defRPr sz="3200"/>
            </a:lvl1pPr>
            <a:extLst/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4114800"/>
            <a:ext cx="7315200" cy="51435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-9144" y="3429000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9144" y="3497580"/>
            <a:ext cx="1463040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3490722"/>
            <a:ext cx="7589520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3543300"/>
            <a:ext cx="7315200" cy="4572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47800" y="0"/>
            <a:ext cx="100584" cy="515035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4686300"/>
            <a:ext cx="2667000" cy="273844"/>
          </a:xfrm>
        </p:spPr>
        <p:txBody>
          <a:bodyPr rtlCol="0"/>
          <a:lstStyle>
            <a:extLst/>
          </a:lstStyle>
          <a:p>
            <a:fld id="{E4606EA6-EFEA-4C30-9264-4F9291A5780D}" type="datetime1">
              <a:rPr lang="en-US" smtClean="0"/>
              <a:pPr/>
              <a:t>12/5/15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500437"/>
            <a:ext cx="1447800" cy="497684"/>
          </a:xfrm>
        </p:spPr>
        <p:txBody>
          <a:bodyPr rtlCol="0"/>
          <a:lstStyle>
            <a:lvl1pPr>
              <a:defRPr sz="2800"/>
            </a:lvl1pPr>
            <a:extLst/>
          </a:lstStyle>
          <a:p>
            <a:pPr algn="ctr"/>
            <a:fld id="{8F82E0A0-C266-4798-8C8F-B9F91E9DA37E}" type="slidenum">
              <a:rPr lang="en-US" sz="28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4686156"/>
            <a:ext cx="4572000" cy="273844"/>
          </a:xfrm>
        </p:spPr>
        <p:txBody>
          <a:bodyPr rtlCol="0"/>
          <a:lstStyle>
            <a:extLst/>
          </a:lstStyle>
          <a:p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arBG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52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352550"/>
            <a:ext cx="8153400" cy="324231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4686300"/>
            <a:ext cx="2667000" cy="273844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rgbClr val="FFFFFF"/>
                </a:solidFill>
              </a:defRPr>
            </a:lvl1pPr>
            <a:extLst/>
          </a:lstStyle>
          <a:p>
            <a:fld id="{E4606EA6-EFEA-4C30-9264-4F9291A5780D}" type="datetime1">
              <a:rPr lang="en-US" smtClean="0"/>
              <a:pPr/>
              <a:t>12/5/15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3" y="4686156"/>
            <a:ext cx="5421083" cy="273844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rgbClr val="FFFFFF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1095170"/>
            <a:ext cx="9144000" cy="24003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129460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0550" y="1129460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123508"/>
            <a:ext cx="533400" cy="183357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  <a:extLst/>
          </a:lstStyle>
          <a:p>
            <a:fld id="{8F82E0A0-C266-4798-8C8F-B9F91E9DA3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eaLnBrk="1" latinLnBrk="0" hangingPunct="1">
        <a:spcBef>
          <a:spcPct val="0"/>
        </a:spcBef>
        <a:buNone/>
        <a:defRPr sz="4200" kern="1200">
          <a:solidFill>
            <a:srgbClr val="FFFFFF"/>
          </a:solidFill>
          <a:latin typeface="Star Jedi Hollow"/>
          <a:ea typeface="+mj-ea"/>
          <a:cs typeface="Star Jedi Hollow"/>
        </a:defRPr>
      </a:lvl1pPr>
      <a:extLst/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900" kern="1200">
          <a:solidFill>
            <a:srgbClr val="FFFFFF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600" kern="1200">
          <a:solidFill>
            <a:srgbClr val="FFFFFF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300" kern="1200">
          <a:solidFill>
            <a:srgbClr val="FFFFFF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000" kern="1200">
          <a:solidFill>
            <a:srgbClr val="FFFFFF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000" kern="1200">
          <a:solidFill>
            <a:srgbClr val="FFFFFF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slide" Target="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slide" Target="slide2.xml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hyperlink" Target="https://github.com/DrFretNot/ArgParse_CS310/blob/master/ArgumentParser/build/docs/javadoc/index.html" TargetMode="External"/><Relationship Id="rId12" Type="http://schemas.openxmlformats.org/officeDocument/2006/relationships/hyperlink" Target="https://github.com/DrFretNot/ArgParse_CS310/blob/master/ArgumentParser/build/reports/tests/index.html" TargetMode="External"/><Relationship Id="rId13" Type="http://schemas.openxmlformats.org/officeDocument/2006/relationships/hyperlink" Target="https://github.com/DrFretNot/ArgParse_CS310/tree/master/ArgumentParser/src/main/java/edu/jsu/mcis" TargetMode="External"/><Relationship Id="rId14" Type="http://schemas.openxmlformats.org/officeDocument/2006/relationships/slide" Target="slide2.xml"/><Relationship Id="rId15" Type="http://schemas.openxmlformats.org/officeDocument/2006/relationships/hyperlink" Target="https://github.com/DrFretNot/ArgParse_CS310/tree/master/demos2" TargetMode="External"/><Relationship Id="rId16" Type="http://schemas.openxmlformats.org/officeDocument/2006/relationships/hyperlink" Target="https://github.com/DrFretNot/ArgParse_CS310/blob/master/ArgumentParser/src/main/java/edu/jsu/mcis/NamedArgument.java" TargetMode="External"/><Relationship Id="rId17" Type="http://schemas.openxmlformats.org/officeDocument/2006/relationships/hyperlink" Target="file://localhost/Users/trentford/Documents/Repositories/ArgParse_CS310/ArgumentParser/build/docs/javadoc/edu/jsu/mcis/package-summary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DrFretNot/ArgParse_CS310/blob/master/ArgumentParser/src/main/java/edu/jsu/mcis/PositionalArgument.java" TargetMode="External"/><Relationship Id="rId4" Type="http://schemas.openxmlformats.org/officeDocument/2006/relationships/hyperlink" Target="https://github.com/DrFretNot/ArgParse_CS310/blob/master/ArgumentParser/src/main/java/edu/jsu/mcis/Argument.java" TargetMode="External"/><Relationship Id="rId5" Type="http://schemas.openxmlformats.org/officeDocument/2006/relationships/hyperlink" Target="https://github.com/DrFretNot/ArgParse_CS310/blob/master/ArgumentParser/src/main/java/edu/jsu/mcis/ArgumentParser.java" TargetMode="External"/><Relationship Id="rId6" Type="http://schemas.openxmlformats.org/officeDocument/2006/relationships/hyperlink" Target="https://github.com/DrFretNot/ArgParse_CS310/blob/master/ArgumentParser/src/main/java/edu/jsu/mcis/XMLReader.java" TargetMode="External"/><Relationship Id="rId7" Type="http://schemas.openxmlformats.org/officeDocument/2006/relationships/hyperlink" Target="https://github.com/DrFretNot/ArgParse_CS310/blob/master/ArgumentParser/src/main/java/edu/jsu/mcis/HelpException.java" TargetMode="External"/><Relationship Id="rId8" Type="http://schemas.openxmlformats.org/officeDocument/2006/relationships/hyperlink" Target="https://github.com/DrFretNot/ArgParse_CS310/blob/master/ArgumentParser/build/reports/jacoco/test/html/index.html" TargetMode="External"/><Relationship Id="rId9" Type="http://schemas.openxmlformats.org/officeDocument/2006/relationships/hyperlink" Target="https://github.com/DrFretNot/ArgParse_CS310/blob/master/ArgumentParser/acceptance/report.html" TargetMode="External"/><Relationship Id="rId10" Type="http://schemas.openxmlformats.org/officeDocument/2006/relationships/hyperlink" Target="https://github.com/DrFretNot/ArgParse_CS310/blob/master/ArgumentParser/src/test/java/edu/jsu/mcis/ArgumentParserUnitTests.java" TargetMode="Externa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slide" Target="slide11.xml"/><Relationship Id="rId12" Type="http://schemas.openxmlformats.org/officeDocument/2006/relationships/slide" Target="slide13.xml"/><Relationship Id="rId13" Type="http://schemas.openxmlformats.org/officeDocument/2006/relationships/slide" Target="slide12.xml"/><Relationship Id="rId14" Type="http://schemas.openxmlformats.org/officeDocument/2006/relationships/slide" Target="slide14.xml"/><Relationship Id="rId15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slide" Target="slide3.xml"/><Relationship Id="rId5" Type="http://schemas.openxmlformats.org/officeDocument/2006/relationships/slide" Target="slide4.xml"/><Relationship Id="rId6" Type="http://schemas.openxmlformats.org/officeDocument/2006/relationships/slide" Target="slide5.xml"/><Relationship Id="rId7" Type="http://schemas.openxmlformats.org/officeDocument/2006/relationships/slide" Target="slide7.xml"/><Relationship Id="rId8" Type="http://schemas.openxmlformats.org/officeDocument/2006/relationships/slide" Target="slide8.xml"/><Relationship Id="rId9" Type="http://schemas.openxmlformats.org/officeDocument/2006/relationships/slide" Target="slide9.xml"/><Relationship Id="rId10" Type="http://schemas.openxmlformats.org/officeDocument/2006/relationships/slide" Target="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4" Type="http://schemas.openxmlformats.org/officeDocument/2006/relationships/image" Target="../media/image5.png"/><Relationship Id="rId5" Type="http://schemas.openxmlformats.org/officeDocument/2006/relationships/slide" Target="slide7.xml"/><Relationship Id="rId6" Type="http://schemas.openxmlformats.org/officeDocument/2006/relationships/slide" Target="slide8.xml"/><Relationship Id="rId7" Type="http://schemas.openxmlformats.org/officeDocument/2006/relationships/slide" Target="slide9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4" Type="http://schemas.openxmlformats.org/officeDocument/2006/relationships/slide" Target="slide2.xml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4" Type="http://schemas.openxmlformats.org/officeDocument/2006/relationships/slide" Target="slide2.xml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slide" Target="slide2.xml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resentation_Slide_1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882"/>
            <a:ext cx="9144000" cy="4940618"/>
          </a:xfrm>
          <a:prstGeom prst="rect">
            <a:avLst/>
          </a:prstGeom>
        </p:spPr>
      </p:pic>
      <p:sp>
        <p:nvSpPr>
          <p:cNvPr id="5" name="Rectangle 4"/>
          <p:cNvSpPr>
            <a:spLocks noGrp="1"/>
          </p:cNvSpPr>
          <p:nvPr>
            <p:ph type="subTitle" idx="1"/>
          </p:nvPr>
        </p:nvSpPr>
        <p:spPr>
          <a:xfrm>
            <a:off x="152400" y="4286250"/>
            <a:ext cx="4953000" cy="857250"/>
          </a:xfrm>
        </p:spPr>
        <p:txBody>
          <a:bodyPr numCol="2">
            <a:normAutofit fontScale="55000" lnSpcReduction="20000"/>
          </a:bodyPr>
          <a:lstStyle>
            <a:extLst/>
          </a:lstStyle>
          <a:p>
            <a:r>
              <a:rPr lang="en-US" dirty="0" smtClean="0"/>
              <a:t>Dr. Aaron Garrett</a:t>
            </a:r>
          </a:p>
          <a:p>
            <a:r>
              <a:rPr lang="en-US" dirty="0" smtClean="0"/>
              <a:t>Trent Ford </a:t>
            </a:r>
          </a:p>
          <a:p>
            <a:r>
              <a:rPr lang="en-US" dirty="0" err="1" smtClean="0"/>
              <a:t>Sinh</a:t>
            </a:r>
            <a:r>
              <a:rPr lang="en-US" dirty="0" smtClean="0"/>
              <a:t> Nguyen </a:t>
            </a:r>
          </a:p>
          <a:p>
            <a:r>
              <a:rPr lang="en-US" dirty="0" smtClean="0"/>
              <a:t>Andrew Green</a:t>
            </a:r>
            <a:endParaRPr lang="en-US" dirty="0"/>
          </a:p>
          <a:p>
            <a:r>
              <a:rPr lang="en-US" dirty="0" smtClean="0"/>
              <a:t>Robert S. Warren, Jr.</a:t>
            </a:r>
          </a:p>
          <a:p>
            <a:r>
              <a:rPr lang="en-US" dirty="0" smtClean="0"/>
              <a:t>Katie Wood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20000">
        <p14:vortex dir="r"/>
      </p:transition>
    </mc:Choice>
    <mc:Fallback xmlns="">
      <p:transition xmlns:p14="http://schemas.microsoft.com/office/powerpoint/2010/main" spd="slow" advTm="20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3350"/>
            <a:ext cx="41910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Reading</a:t>
            </a:r>
            <a:r>
              <a:rPr lang="en-US" baseline="0" dirty="0" smtClean="0"/>
              <a:t> XML Demo</a:t>
            </a:r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olCalXML_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00" y="1245001"/>
            <a:ext cx="3886200" cy="3898499"/>
          </a:xfrm>
          <a:prstGeom prst="rect">
            <a:avLst/>
          </a:prstGeom>
        </p:spPr>
      </p:pic>
      <p:pic>
        <p:nvPicPr>
          <p:cNvPr id="7" name="Picture 6" descr="VolCalXML_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" y="1371600"/>
            <a:ext cx="5242372" cy="1276350"/>
          </a:xfrm>
          <a:prstGeom prst="rect">
            <a:avLst/>
          </a:prstGeom>
        </p:spPr>
      </p:pic>
      <p:pic>
        <p:nvPicPr>
          <p:cNvPr id="9" name="Picture 8" descr="VolCalXML_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-8890"/>
            <a:ext cx="4830949" cy="5143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257175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This is a shell file to run the demo with different arguments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05600" y="438150"/>
            <a:ext cx="16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the demo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371600" y="386715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   Here are the results </a:t>
            </a:r>
            <a:r>
              <a:rPr lang="en-US" dirty="0" smtClean="0">
                <a:solidFill>
                  <a:srgbClr val="FFFFFF"/>
                </a:solidFill>
                <a:sym typeface="Wingdings"/>
              </a:rPr>
              <a:t> 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8482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1" grpId="1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644" y="0"/>
            <a:ext cx="5410200" cy="92964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Writing XML Demo</a:t>
            </a:r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09600" y="1581149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This is a shell file to run the demo more easily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66040" y="4757235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   Here is the new xml file </a:t>
            </a:r>
            <a:r>
              <a:rPr lang="en-US" dirty="0" smtClean="0">
                <a:solidFill>
                  <a:srgbClr val="FFFFFF"/>
                </a:solidFill>
                <a:sym typeface="Wingdings"/>
              </a:rPr>
              <a:t> 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Picture 8" descr="VolCalWrite_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257415"/>
            <a:ext cx="6401180" cy="3892435"/>
          </a:xfrm>
          <a:prstGeom prst="rect">
            <a:avLst/>
          </a:prstGeom>
        </p:spPr>
      </p:pic>
      <p:pic>
        <p:nvPicPr>
          <p:cNvPr id="10" name="Picture 9" descr="VolCalWrite_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190749"/>
            <a:ext cx="3593432" cy="152400"/>
          </a:xfrm>
          <a:prstGeom prst="rect">
            <a:avLst/>
          </a:prstGeom>
        </p:spPr>
      </p:pic>
      <p:pic>
        <p:nvPicPr>
          <p:cNvPr id="11" name="Picture 10" descr="VolCalWrite_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240" y="0"/>
            <a:ext cx="3995338" cy="5143500"/>
          </a:xfrm>
          <a:prstGeom prst="rect">
            <a:avLst/>
          </a:prstGeom>
        </p:spPr>
      </p:pic>
      <p:pic>
        <p:nvPicPr>
          <p:cNvPr id="12" name="Picture 11" descr="VolCalWrite_4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419350"/>
            <a:ext cx="3505200" cy="4071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00600" y="1733550"/>
            <a:ext cx="16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the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77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Java Code Coverage Screenshot</a:t>
            </a:r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Jacoco_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6" y="1504950"/>
            <a:ext cx="9072784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94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Acceptance Test </a:t>
            </a:r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52400" y="1428750"/>
            <a:ext cx="8915400" cy="28069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*Setting* |        *Value*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Library   | 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ArgumentParserKeywords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*Variable*   | *Value*                                                                                      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${expected1} | usage: java Volume Calculator required: length width height\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nVolume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Calculator.java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: error: unrecognized arguments: 43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                    | *Action*                              | *Argument*         | *Argument*   | *Argument* | *Argument*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Volume Calculator Normal Function | Start Volume Calculator With Arguments | 7                 | 5            | 2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${length}=                            | Get Length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7                  | ${length}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${width}=                             | Get Width 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5                  | ${width}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${height}=                            | Get Height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2                  | ${height}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${output}=                            | Get Program Output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${output}          | 70.0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Unrecognized Argument             | Start Volume Calculator With Arguments | 7                 | 5            | 2          | 43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${output}=                            | Get Program Output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${output}          | ${expected1}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Absurd Program Normal Function    | Start Absurd Program With Arguments   | dog                | 2            | true       | 3.5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${pet}=                               | Get Pet   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dog                | ${pet}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${number}=                            | Get Number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2                  | ${number}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${rainy}=                             | Get Rainy 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true               | ${rainy}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${bathrooms}=                         | Get Bathrooms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3.5                | ${bathrooms} |            |         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*Variable*   | *Value*                                                                                      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${expected2} | usage: java Volume Calculator required: length width height\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nCalculate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the volume of a box.\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npositional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arguments:\n[length] (float) the length of the box (float)\n[width] (float) the width of the box (float)\n[height] (float) the height of the box (float)\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nnamed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arguments:\n[--help] [-h] (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boolean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) usage information (optional)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   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| *Action*                     | *Argument*         | *Argument*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Usage Message | Start Program With Arguments | -h                 |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| ${output}=                   | Get Program Output |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| Should Be Equal              | ${expected2}       | ${output}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*Variable*  | *Value*                                                                                                          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${expected3} | usage: java Volume Calculator required: length width height\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nVolume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Calculator.java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: error: argument width: invalid float value: something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   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             | *Action*                     | *Argument*         | *Argument*  | *Argument*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Incorrect 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Datatype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Message | Start Program With Arguments | 7                  | something   | 2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| ${output}=                   | Get Program Output |             |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| Should Be Equal              | ${output}          | ${expected3} |         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          | *Action*                              | *Argument*         | *Argument*   | *Argument* | *Argument* | *Argument* | *Argument* | *Argument*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Named Argument Defaults | Start Volume Calculator With Arguments | 7                 | 3            | 2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${length}=                            | Get Length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7                  | ${length}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${width}=                             | Get Width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3                  | ${width}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${height}=                            | Get Height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2                  | ${height}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${type}=                              | Get Type 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box                | ${type}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${digits}=                            | Get Digits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4                  | ${digits}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Named Argument Single   | Start Volume Calculator With Arguments | 7                 | 3            | 2          | --type     | ellipsoid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${length}=                            | Get Length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7                  | ${length}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${width}=                             | Get Width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3                  | ${width}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${height}=                            | Get Height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2                  | ${height}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${type}=                              | Get Type 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ellipsoid          | ${type}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${digits}=                            | Get Digits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4                  | ${digits}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Named Argument Multiple | Start Volume Calculator With Arguments | 7                 | 3            | 2          | --type     | ellipsoid  | --digits   | 1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${length}=                            | Get Length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7                  | ${length}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${width}=                             | Get Width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3                  | ${width}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${height}=                            | Get Height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2                  | ${height}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${type}=                              | Get Type 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ellipsoid          | ${type}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${digits}=                            | Get Digits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1                  | ${digits}    |            |            |            |            |         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          | *Action*                              | *Argument*         | *Argument*   | *Argument* | *Argument* | *Argument* | *Argument* | *Argument*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Named Argument Anywhere | Start Volume Calculator With Arguments | --type            | ellipsoid    | 7          | 3          | --digits   | 1          | 2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${length}=                            | Get Length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7                  | ${length}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${width}=                             | Get Width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3                  | ${width}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${height}=                            | Get Height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2                  | ${height}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${type}=                              | Get Type 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ellipsoid          | ${type}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${digits}=                            | Get Digits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1                  | ${digits}    |            |            |            |            |         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*Variable*  | *Value*                                                                                                                                                                                                                      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${expected4} | usage: java Volume Calculator required: length width height\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nCalculate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the volume of a box.\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npositional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arguments:\n[length] (float) the length of the box (float)\n[width] (float) the width of the box (float)\n[height] (float) the height of the box (float)\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nnamed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arguments:\n[--help] [-h] (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boolean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) usage information (optional)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   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| *Action*                     | *Argument*         | *Argument*  | *Argument*  | *Argument*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Help Flag     | Start Program With Arguments | 7                  | --help      | 3           | 2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| ${output}=                   | Get Program Output |             |             |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| Should Be Equal              | ${expected4}        | ${output}   |             |          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          | *Action*                              | *Argument*         | *Argument*   | *Argument* | *Argument* | *Argument* | *Argument* | *Argument*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Short Form Arguments    | Start Volume Calculator With Arguments | -t                | ellipsoid    | 7          | 3          | -d         | 1          | 2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${length}=                            | Get Length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7                  | ${length}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${width}=                             | Get Width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3                  | ${width}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${height}=                            | Get Height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2                  | ${height}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${type}=                              | Get Type 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ellipsoid          | ${type}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${digits}=                            | Get Digits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1                  | ${digits}    |            |            |            |            |            |</a:t>
            </a:r>
            <a:endParaRPr lang="en-US" sz="900" dirty="0" smtClean="0">
              <a:solidFill>
                <a:schemeClr val="bg1"/>
              </a:solidFill>
              <a:latin typeface="Lucida Console"/>
              <a:cs typeface="Lucida Consol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67084" y="105941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visual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19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41463E-6 L -0.02083 -4.86464 " pathEditMode="relative" rAng="0" ptsTypes="AA">
                                      <p:cBhvr>
                                        <p:cTn id="6" dur="8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2" y="-2432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cceptanceTest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91" y="1341867"/>
            <a:ext cx="7424809" cy="38206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Acceptance Test HTML</a:t>
            </a:r>
            <a:r>
              <a:rPr lang="en-US" baseline="0" dirty="0" smtClean="0"/>
              <a:t> screenshot</a:t>
            </a:r>
            <a:endParaRPr lang="en-US" dirty="0"/>
          </a:p>
        </p:txBody>
      </p:sp>
      <p:sp>
        <p:nvSpPr>
          <p:cNvPr id="4" name="Action Button: Home 3">
            <a:hlinkClick r:id="rId4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cceptanceTest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24285"/>
            <a:ext cx="7367025" cy="379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25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Links to Documents</a:t>
            </a:r>
            <a:endParaRPr lang="en-US" dirty="0"/>
          </a:p>
        </p:txBody>
      </p:sp>
      <p:sp>
        <p:nvSpPr>
          <p:cNvPr id="5" name="Action Button: Document 4">
            <a:hlinkClick r:id="rId3" highlightClick="1"/>
          </p:cNvPr>
          <p:cNvSpPr/>
          <p:nvPr/>
        </p:nvSpPr>
        <p:spPr>
          <a:xfrm>
            <a:off x="2514600" y="2571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Positional Argument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6" name="Action Button: Document 5">
            <a:hlinkClick r:id="rId4" highlightClick="1"/>
          </p:cNvPr>
          <p:cNvSpPr/>
          <p:nvPr/>
        </p:nvSpPr>
        <p:spPr>
          <a:xfrm>
            <a:off x="3048000" y="1809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Argument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7" name="Action Button: Document 6">
            <a:hlinkClick r:id="rId5" highlightClick="1"/>
          </p:cNvPr>
          <p:cNvSpPr/>
          <p:nvPr/>
        </p:nvSpPr>
        <p:spPr>
          <a:xfrm>
            <a:off x="1981200" y="1809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Argument Parser</a:t>
            </a:r>
          </a:p>
        </p:txBody>
      </p:sp>
      <p:sp>
        <p:nvSpPr>
          <p:cNvPr id="8" name="Action Button: Document 7">
            <a:hlinkClick r:id="rId6" highlightClick="1"/>
          </p:cNvPr>
          <p:cNvSpPr/>
          <p:nvPr/>
        </p:nvSpPr>
        <p:spPr>
          <a:xfrm>
            <a:off x="1447800" y="2571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XML Reader</a:t>
            </a:r>
          </a:p>
        </p:txBody>
      </p:sp>
      <p:sp>
        <p:nvSpPr>
          <p:cNvPr id="10" name="Action Button: Document 9">
            <a:hlinkClick r:id="rId7" highlightClick="1"/>
          </p:cNvPr>
          <p:cNvSpPr/>
          <p:nvPr/>
        </p:nvSpPr>
        <p:spPr>
          <a:xfrm>
            <a:off x="4114800" y="1809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Help Exception</a:t>
            </a:r>
          </a:p>
        </p:txBody>
      </p:sp>
      <p:sp>
        <p:nvSpPr>
          <p:cNvPr id="11" name="Action Button: Document 10">
            <a:hlinkClick r:id="rId8" highlightClick="1"/>
          </p:cNvPr>
          <p:cNvSpPr/>
          <p:nvPr/>
        </p:nvSpPr>
        <p:spPr>
          <a:xfrm>
            <a:off x="4648200" y="2571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Java Code Coverage </a:t>
            </a:r>
            <a:r>
              <a:rPr lang="en-US" sz="1100" dirty="0" smtClean="0">
                <a:solidFill>
                  <a:srgbClr val="000000"/>
                </a:solidFill>
              </a:rPr>
              <a:t>Report*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12" name="Action Button: Document 11">
            <a:hlinkClick r:id="rId9" highlightClick="1"/>
          </p:cNvPr>
          <p:cNvSpPr/>
          <p:nvPr/>
        </p:nvSpPr>
        <p:spPr>
          <a:xfrm>
            <a:off x="5181600" y="1809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000000"/>
                </a:solidFill>
              </a:rPr>
              <a:t>Acceptance Test </a:t>
            </a:r>
            <a:r>
              <a:rPr lang="en-US" sz="1000" dirty="0" smtClean="0">
                <a:solidFill>
                  <a:srgbClr val="000000"/>
                </a:solidFill>
              </a:rPr>
              <a:t>Report*</a:t>
            </a:r>
            <a:endParaRPr lang="en-US" sz="1000" dirty="0" smtClean="0">
              <a:solidFill>
                <a:srgbClr val="000000"/>
              </a:solidFill>
            </a:endParaRPr>
          </a:p>
        </p:txBody>
      </p:sp>
      <p:sp>
        <p:nvSpPr>
          <p:cNvPr id="13" name="Action Button: Document 12">
            <a:hlinkClick r:id="rId10" highlightClick="1"/>
          </p:cNvPr>
          <p:cNvSpPr/>
          <p:nvPr/>
        </p:nvSpPr>
        <p:spPr>
          <a:xfrm>
            <a:off x="1981200" y="3333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Unit Tests</a:t>
            </a:r>
          </a:p>
        </p:txBody>
      </p:sp>
      <p:sp>
        <p:nvSpPr>
          <p:cNvPr id="14" name="Action Button: Document 13">
            <a:hlinkClick r:id="rId11" highlightClick="1"/>
          </p:cNvPr>
          <p:cNvSpPr/>
          <p:nvPr/>
        </p:nvSpPr>
        <p:spPr>
          <a:xfrm>
            <a:off x="5715000" y="2571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API </a:t>
            </a:r>
            <a:r>
              <a:rPr lang="en-US" sz="1100" dirty="0" smtClean="0">
                <a:solidFill>
                  <a:srgbClr val="000000"/>
                </a:solidFill>
              </a:rPr>
              <a:t>Home*</a:t>
            </a:r>
            <a:endParaRPr lang="en-US" sz="1100" dirty="0" smtClean="0">
              <a:solidFill>
                <a:srgbClr val="000000"/>
              </a:solidFill>
            </a:endParaRPr>
          </a:p>
        </p:txBody>
      </p:sp>
      <p:sp>
        <p:nvSpPr>
          <p:cNvPr id="15" name="Action Button: Document 14">
            <a:hlinkClick r:id="rId12" highlightClick="1"/>
          </p:cNvPr>
          <p:cNvSpPr/>
          <p:nvPr/>
        </p:nvSpPr>
        <p:spPr>
          <a:xfrm>
            <a:off x="5181600" y="3333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Unit Tests </a:t>
            </a:r>
            <a:r>
              <a:rPr lang="en-US" sz="1100" dirty="0" smtClean="0">
                <a:solidFill>
                  <a:srgbClr val="000000"/>
                </a:solidFill>
              </a:rPr>
              <a:t>Report*</a:t>
            </a:r>
            <a:endParaRPr lang="en-US" sz="1100" dirty="0" smtClean="0">
              <a:solidFill>
                <a:srgbClr val="000000"/>
              </a:solidFill>
            </a:endParaRPr>
          </a:p>
        </p:txBody>
      </p:sp>
      <p:sp>
        <p:nvSpPr>
          <p:cNvPr id="16" name="Action Button: Document 15">
            <a:hlinkClick r:id="rId13" highlightClick="1"/>
          </p:cNvPr>
          <p:cNvSpPr/>
          <p:nvPr/>
        </p:nvSpPr>
        <p:spPr>
          <a:xfrm>
            <a:off x="3581400" y="2571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Source folder</a:t>
            </a:r>
          </a:p>
        </p:txBody>
      </p:sp>
      <p:sp>
        <p:nvSpPr>
          <p:cNvPr id="17" name="Action Button: Home 16">
            <a:hlinkClick r:id="rId14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ction Button: Document 17">
            <a:hlinkClick r:id="rId15" highlightClick="1"/>
          </p:cNvPr>
          <p:cNvSpPr/>
          <p:nvPr/>
        </p:nvSpPr>
        <p:spPr>
          <a:xfrm>
            <a:off x="4114800" y="3333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Demos folder</a:t>
            </a:r>
          </a:p>
        </p:txBody>
      </p:sp>
      <p:sp>
        <p:nvSpPr>
          <p:cNvPr id="23" name="Action Button: Document 22">
            <a:hlinkClick r:id="rId16" highlightClick="1"/>
          </p:cNvPr>
          <p:cNvSpPr/>
          <p:nvPr/>
        </p:nvSpPr>
        <p:spPr>
          <a:xfrm>
            <a:off x="3048000" y="3333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Named Argument</a:t>
            </a:r>
          </a:p>
        </p:txBody>
      </p:sp>
      <p:sp>
        <p:nvSpPr>
          <p:cNvPr id="28" name="Action Button: Document 27">
            <a:hlinkClick r:id="rId17" highlightClick="1"/>
          </p:cNvPr>
          <p:cNvSpPr/>
          <p:nvPr/>
        </p:nvSpPr>
        <p:spPr>
          <a:xfrm>
            <a:off x="5943600" y="66865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API Home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261217" y="4743390"/>
            <a:ext cx="28827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FFFF"/>
                </a:solidFill>
              </a:rPr>
              <a:t>*HTML files open to their source code on </a:t>
            </a:r>
          </a:p>
          <a:p>
            <a:r>
              <a:rPr lang="en-US" sz="1000" dirty="0" err="1" smtClean="0">
                <a:solidFill>
                  <a:srgbClr val="FFFFFF"/>
                </a:solidFill>
              </a:rPr>
              <a:t>Github</a:t>
            </a:r>
            <a:r>
              <a:rPr lang="en-US" sz="1000" dirty="0" smtClean="0">
                <a:solidFill>
                  <a:srgbClr val="FFFFFF"/>
                </a:solidFill>
              </a:rPr>
              <a:t>. To view properly, download the file.</a:t>
            </a:r>
            <a:endParaRPr lang="en-US" sz="1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444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2d2_projecto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76200" y="2190750"/>
            <a:ext cx="2971800" cy="30003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1599004" y="1451427"/>
            <a:ext cx="6566301" cy="3356243"/>
          </a:xfrm>
          <a:custGeom>
            <a:avLst/>
            <a:gdLst>
              <a:gd name="connsiteX0" fmla="*/ 302406 w 7545029"/>
              <a:gd name="connsiteY0" fmla="*/ 1602531 h 4490109"/>
              <a:gd name="connsiteX1" fmla="*/ 1678353 w 7545029"/>
              <a:gd name="connsiteY1" fmla="*/ 30236 h 4490109"/>
              <a:gd name="connsiteX2" fmla="*/ 7545029 w 7545029"/>
              <a:gd name="connsiteY2" fmla="*/ 0 h 4490109"/>
              <a:gd name="connsiteX3" fmla="*/ 7529909 w 7545029"/>
              <a:gd name="connsiteY3" fmla="*/ 4490109 h 4490109"/>
              <a:gd name="connsiteX4" fmla="*/ 1663233 w 7545029"/>
              <a:gd name="connsiteY4" fmla="*/ 4429637 h 4490109"/>
              <a:gd name="connsiteX5" fmla="*/ 120963 w 7545029"/>
              <a:gd name="connsiteY5" fmla="*/ 1950249 h 4490109"/>
              <a:gd name="connsiteX6" fmla="*/ 0 w 7545029"/>
              <a:gd name="connsiteY6" fmla="*/ 1678122 h 4490109"/>
              <a:gd name="connsiteX7" fmla="*/ 1375947 w 7545029"/>
              <a:gd name="connsiteY7" fmla="*/ 45354 h 4490109"/>
              <a:gd name="connsiteX8" fmla="*/ 347767 w 7545029"/>
              <a:gd name="connsiteY8" fmla="*/ 1572294 h 4490109"/>
              <a:gd name="connsiteX0" fmla="*/ 302406 w 7545029"/>
              <a:gd name="connsiteY0" fmla="*/ 1602531 h 4490109"/>
              <a:gd name="connsiteX1" fmla="*/ 1678353 w 7545029"/>
              <a:gd name="connsiteY1" fmla="*/ 30236 h 4490109"/>
              <a:gd name="connsiteX2" fmla="*/ 7545029 w 7545029"/>
              <a:gd name="connsiteY2" fmla="*/ 0 h 4490109"/>
              <a:gd name="connsiteX3" fmla="*/ 7529909 w 7545029"/>
              <a:gd name="connsiteY3" fmla="*/ 4490109 h 4490109"/>
              <a:gd name="connsiteX4" fmla="*/ 1663233 w 7545029"/>
              <a:gd name="connsiteY4" fmla="*/ 4429637 h 4490109"/>
              <a:gd name="connsiteX5" fmla="*/ 120963 w 7545029"/>
              <a:gd name="connsiteY5" fmla="*/ 1950249 h 4490109"/>
              <a:gd name="connsiteX6" fmla="*/ 0 w 7545029"/>
              <a:gd name="connsiteY6" fmla="*/ 1678122 h 4490109"/>
              <a:gd name="connsiteX7" fmla="*/ 1375947 w 7545029"/>
              <a:gd name="connsiteY7" fmla="*/ 45354 h 4490109"/>
              <a:gd name="connsiteX0" fmla="*/ 302406 w 7545029"/>
              <a:gd name="connsiteY0" fmla="*/ 1617649 h 4505227"/>
              <a:gd name="connsiteX1" fmla="*/ 1678353 w 7545029"/>
              <a:gd name="connsiteY1" fmla="*/ 45354 h 4505227"/>
              <a:gd name="connsiteX2" fmla="*/ 7545029 w 7545029"/>
              <a:gd name="connsiteY2" fmla="*/ 15118 h 4505227"/>
              <a:gd name="connsiteX3" fmla="*/ 7529909 w 7545029"/>
              <a:gd name="connsiteY3" fmla="*/ 4505227 h 4505227"/>
              <a:gd name="connsiteX4" fmla="*/ 1663233 w 7545029"/>
              <a:gd name="connsiteY4" fmla="*/ 4444755 h 4505227"/>
              <a:gd name="connsiteX5" fmla="*/ 120963 w 7545029"/>
              <a:gd name="connsiteY5" fmla="*/ 1965367 h 4505227"/>
              <a:gd name="connsiteX6" fmla="*/ 0 w 7545029"/>
              <a:gd name="connsiteY6" fmla="*/ 1693240 h 4505227"/>
              <a:gd name="connsiteX7" fmla="*/ 1723714 w 7545029"/>
              <a:gd name="connsiteY7" fmla="*/ 0 h 4505227"/>
              <a:gd name="connsiteX0" fmla="*/ 1678353 w 7545029"/>
              <a:gd name="connsiteY0" fmla="*/ 45354 h 4505227"/>
              <a:gd name="connsiteX1" fmla="*/ 7545029 w 7545029"/>
              <a:gd name="connsiteY1" fmla="*/ 15118 h 4505227"/>
              <a:gd name="connsiteX2" fmla="*/ 7529909 w 7545029"/>
              <a:gd name="connsiteY2" fmla="*/ 4505227 h 4505227"/>
              <a:gd name="connsiteX3" fmla="*/ 1663233 w 7545029"/>
              <a:gd name="connsiteY3" fmla="*/ 4444755 h 4505227"/>
              <a:gd name="connsiteX4" fmla="*/ 120963 w 7545029"/>
              <a:gd name="connsiteY4" fmla="*/ 1965367 h 4505227"/>
              <a:gd name="connsiteX5" fmla="*/ 0 w 7545029"/>
              <a:gd name="connsiteY5" fmla="*/ 1693240 h 4505227"/>
              <a:gd name="connsiteX6" fmla="*/ 1723714 w 7545029"/>
              <a:gd name="connsiteY6" fmla="*/ 0 h 4505227"/>
              <a:gd name="connsiteX0" fmla="*/ 1678353 w 7545029"/>
              <a:gd name="connsiteY0" fmla="*/ 45354 h 4505227"/>
              <a:gd name="connsiteX1" fmla="*/ 7545029 w 7545029"/>
              <a:gd name="connsiteY1" fmla="*/ 15118 h 4505227"/>
              <a:gd name="connsiteX2" fmla="*/ 7529909 w 7545029"/>
              <a:gd name="connsiteY2" fmla="*/ 4505227 h 4505227"/>
              <a:gd name="connsiteX3" fmla="*/ 1663233 w 7545029"/>
              <a:gd name="connsiteY3" fmla="*/ 4444755 h 4505227"/>
              <a:gd name="connsiteX4" fmla="*/ 120963 w 7545029"/>
              <a:gd name="connsiteY4" fmla="*/ 1965367 h 4505227"/>
              <a:gd name="connsiteX5" fmla="*/ 0 w 7545029"/>
              <a:gd name="connsiteY5" fmla="*/ 1693240 h 4505227"/>
              <a:gd name="connsiteX6" fmla="*/ 1723714 w 7545029"/>
              <a:gd name="connsiteY6" fmla="*/ 0 h 4505227"/>
              <a:gd name="connsiteX7" fmla="*/ 1678353 w 7545029"/>
              <a:gd name="connsiteY7" fmla="*/ 45354 h 4505227"/>
              <a:gd name="connsiteX0" fmla="*/ 1678353 w 7529909"/>
              <a:gd name="connsiteY0" fmla="*/ 45354 h 4505227"/>
              <a:gd name="connsiteX1" fmla="*/ 5473549 w 7529909"/>
              <a:gd name="connsiteY1" fmla="*/ 30236 h 4505227"/>
              <a:gd name="connsiteX2" fmla="*/ 7529909 w 7529909"/>
              <a:gd name="connsiteY2" fmla="*/ 4505227 h 4505227"/>
              <a:gd name="connsiteX3" fmla="*/ 1663233 w 7529909"/>
              <a:gd name="connsiteY3" fmla="*/ 4444755 h 4505227"/>
              <a:gd name="connsiteX4" fmla="*/ 120963 w 7529909"/>
              <a:gd name="connsiteY4" fmla="*/ 1965367 h 4505227"/>
              <a:gd name="connsiteX5" fmla="*/ 0 w 7529909"/>
              <a:gd name="connsiteY5" fmla="*/ 1693240 h 4505227"/>
              <a:gd name="connsiteX6" fmla="*/ 1723714 w 7529909"/>
              <a:gd name="connsiteY6" fmla="*/ 0 h 4505227"/>
              <a:gd name="connsiteX7" fmla="*/ 1678353 w 7529909"/>
              <a:gd name="connsiteY7" fmla="*/ 45354 h 4505227"/>
              <a:gd name="connsiteX0" fmla="*/ 1678353 w 6093481"/>
              <a:gd name="connsiteY0" fmla="*/ 45354 h 4505227"/>
              <a:gd name="connsiteX1" fmla="*/ 5473549 w 6093481"/>
              <a:gd name="connsiteY1" fmla="*/ 30236 h 4505227"/>
              <a:gd name="connsiteX2" fmla="*/ 6093481 w 6093481"/>
              <a:gd name="connsiteY2" fmla="*/ 4505227 h 4505227"/>
              <a:gd name="connsiteX3" fmla="*/ 1663233 w 6093481"/>
              <a:gd name="connsiteY3" fmla="*/ 4444755 h 4505227"/>
              <a:gd name="connsiteX4" fmla="*/ 120963 w 6093481"/>
              <a:gd name="connsiteY4" fmla="*/ 1965367 h 4505227"/>
              <a:gd name="connsiteX5" fmla="*/ 0 w 6093481"/>
              <a:gd name="connsiteY5" fmla="*/ 1693240 h 4505227"/>
              <a:gd name="connsiteX6" fmla="*/ 1723714 w 6093481"/>
              <a:gd name="connsiteY6" fmla="*/ 0 h 4505227"/>
              <a:gd name="connsiteX7" fmla="*/ 1678353 w 6093481"/>
              <a:gd name="connsiteY7" fmla="*/ 45354 h 4505227"/>
              <a:gd name="connsiteX0" fmla="*/ 1678353 w 6093481"/>
              <a:gd name="connsiteY0" fmla="*/ 45354 h 4505227"/>
              <a:gd name="connsiteX1" fmla="*/ 5942278 w 6093481"/>
              <a:gd name="connsiteY1" fmla="*/ 30236 h 4505227"/>
              <a:gd name="connsiteX2" fmla="*/ 6093481 w 6093481"/>
              <a:gd name="connsiteY2" fmla="*/ 4505227 h 4505227"/>
              <a:gd name="connsiteX3" fmla="*/ 1663233 w 6093481"/>
              <a:gd name="connsiteY3" fmla="*/ 4444755 h 4505227"/>
              <a:gd name="connsiteX4" fmla="*/ 120963 w 6093481"/>
              <a:gd name="connsiteY4" fmla="*/ 1965367 h 4505227"/>
              <a:gd name="connsiteX5" fmla="*/ 0 w 6093481"/>
              <a:gd name="connsiteY5" fmla="*/ 1693240 h 4505227"/>
              <a:gd name="connsiteX6" fmla="*/ 1723714 w 6093481"/>
              <a:gd name="connsiteY6" fmla="*/ 0 h 4505227"/>
              <a:gd name="connsiteX7" fmla="*/ 1678353 w 6093481"/>
              <a:gd name="connsiteY7" fmla="*/ 45354 h 4505227"/>
              <a:gd name="connsiteX0" fmla="*/ 1678353 w 6093481"/>
              <a:gd name="connsiteY0" fmla="*/ 45354 h 4505227"/>
              <a:gd name="connsiteX1" fmla="*/ 5942278 w 6093481"/>
              <a:gd name="connsiteY1" fmla="*/ 30236 h 4505227"/>
              <a:gd name="connsiteX2" fmla="*/ 5628499 w 6093481"/>
              <a:gd name="connsiteY2" fmla="*/ 619742 h 4505227"/>
              <a:gd name="connsiteX3" fmla="*/ 6093481 w 6093481"/>
              <a:gd name="connsiteY3" fmla="*/ 4505227 h 4505227"/>
              <a:gd name="connsiteX4" fmla="*/ 1663233 w 6093481"/>
              <a:gd name="connsiteY4" fmla="*/ 4444755 h 4505227"/>
              <a:gd name="connsiteX5" fmla="*/ 120963 w 6093481"/>
              <a:gd name="connsiteY5" fmla="*/ 1965367 h 4505227"/>
              <a:gd name="connsiteX6" fmla="*/ 0 w 6093481"/>
              <a:gd name="connsiteY6" fmla="*/ 1693240 h 4505227"/>
              <a:gd name="connsiteX7" fmla="*/ 1723714 w 6093481"/>
              <a:gd name="connsiteY7" fmla="*/ 0 h 4505227"/>
              <a:gd name="connsiteX8" fmla="*/ 1678353 w 6093481"/>
              <a:gd name="connsiteY8" fmla="*/ 45354 h 4505227"/>
              <a:gd name="connsiteX0" fmla="*/ 1678353 w 6566301"/>
              <a:gd name="connsiteY0" fmla="*/ 45354 h 4505227"/>
              <a:gd name="connsiteX1" fmla="*/ 5942278 w 6566301"/>
              <a:gd name="connsiteY1" fmla="*/ 30236 h 4505227"/>
              <a:gd name="connsiteX2" fmla="*/ 6093481 w 6566301"/>
              <a:gd name="connsiteY2" fmla="*/ 4505227 h 4505227"/>
              <a:gd name="connsiteX3" fmla="*/ 1663233 w 6566301"/>
              <a:gd name="connsiteY3" fmla="*/ 4444755 h 4505227"/>
              <a:gd name="connsiteX4" fmla="*/ 120963 w 6566301"/>
              <a:gd name="connsiteY4" fmla="*/ 1965367 h 4505227"/>
              <a:gd name="connsiteX5" fmla="*/ 0 w 6566301"/>
              <a:gd name="connsiteY5" fmla="*/ 1693240 h 4505227"/>
              <a:gd name="connsiteX6" fmla="*/ 1723714 w 6566301"/>
              <a:gd name="connsiteY6" fmla="*/ 0 h 4505227"/>
              <a:gd name="connsiteX7" fmla="*/ 1678353 w 6566301"/>
              <a:gd name="connsiteY7" fmla="*/ 45354 h 4505227"/>
              <a:gd name="connsiteX0" fmla="*/ 1678353 w 6566301"/>
              <a:gd name="connsiteY0" fmla="*/ 15118 h 4474991"/>
              <a:gd name="connsiteX1" fmla="*/ 5942278 w 6566301"/>
              <a:gd name="connsiteY1" fmla="*/ 0 h 4474991"/>
              <a:gd name="connsiteX2" fmla="*/ 6093481 w 6566301"/>
              <a:gd name="connsiteY2" fmla="*/ 4474991 h 4474991"/>
              <a:gd name="connsiteX3" fmla="*/ 1663233 w 6566301"/>
              <a:gd name="connsiteY3" fmla="*/ 4414519 h 4474991"/>
              <a:gd name="connsiteX4" fmla="*/ 120963 w 6566301"/>
              <a:gd name="connsiteY4" fmla="*/ 1935131 h 4474991"/>
              <a:gd name="connsiteX5" fmla="*/ 0 w 6566301"/>
              <a:gd name="connsiteY5" fmla="*/ 1663004 h 4474991"/>
              <a:gd name="connsiteX6" fmla="*/ 1678353 w 6566301"/>
              <a:gd name="connsiteY6" fmla="*/ 15118 h 4474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66301" h="4474991">
                <a:moveTo>
                  <a:pt x="1678353" y="15118"/>
                </a:moveTo>
                <a:lnTo>
                  <a:pt x="5942278" y="0"/>
                </a:lnTo>
                <a:cubicBezTo>
                  <a:pt x="6678133" y="743312"/>
                  <a:pt x="6806655" y="3739238"/>
                  <a:pt x="6093481" y="4474991"/>
                </a:cubicBezTo>
                <a:lnTo>
                  <a:pt x="1663233" y="4414519"/>
                </a:lnTo>
                <a:lnTo>
                  <a:pt x="120963" y="1935131"/>
                </a:lnTo>
                <a:lnTo>
                  <a:pt x="0" y="1663004"/>
                </a:lnTo>
                <a:lnTo>
                  <a:pt x="1678353" y="15118"/>
                </a:lnTo>
                <a:close/>
              </a:path>
            </a:pathLst>
          </a:custGeom>
          <a:gradFill flip="none" rotWithShape="1">
            <a:gsLst>
              <a:gs pos="45000">
                <a:srgbClr val="63F7FF">
                  <a:alpha val="55000"/>
                </a:srgbClr>
              </a:gs>
              <a:gs pos="100000">
                <a:srgbClr val="FFFFFF">
                  <a:alpha val="14000"/>
                </a:srgbClr>
              </a:gs>
            </a:gsLst>
            <a:lin ang="20400000" scaled="0"/>
            <a:tileRect/>
          </a:gradFill>
          <a:ln>
            <a:solidFill>
              <a:srgbClr val="3366FF">
                <a:alpha val="46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124200" y="1428750"/>
            <a:ext cx="5638800" cy="3352800"/>
          </a:xfrm>
        </p:spPr>
        <p:txBody>
          <a:bodyPr>
            <a:normAutofit fontScale="40000" lnSpcReduction="20000"/>
          </a:bodyPr>
          <a:lstStyle/>
          <a:p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Features </a:t>
            </a:r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1-4</a:t>
            </a:r>
          </a:p>
          <a:p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Features </a:t>
            </a:r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5-8</a:t>
            </a:r>
          </a:p>
          <a:p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Features </a:t>
            </a:r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9-12</a:t>
            </a:r>
          </a:p>
          <a:p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API </a:t>
            </a:r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HOME Screenshot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Hyperlink Screenshot 1 API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Hyperlink Screenshot 2 API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Basic </a:t>
            </a:r>
            <a:r>
              <a:rPr lang="en-US" b="1" dirty="0" err="1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JavaCalculator</a:t>
            </a:r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 Demo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Reading XML Demo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Writing XML Demo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Java Code Coverage Screenshot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Acceptance Test 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Acceptance Test HTML </a:t>
            </a:r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screenshot</a:t>
            </a:r>
          </a:p>
          <a:p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Links To Documents</a:t>
            </a:r>
            <a:endParaRPr lang="en-US" b="1" dirty="0">
              <a:solidFill>
                <a:srgbClr val="0000B9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  <a:p>
            <a:endParaRPr lang="en-US" dirty="0">
              <a:solidFill>
                <a:srgbClr val="0000FF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" name="Action Button: Custom 3">
            <a:hlinkClick r:id="rId4" action="ppaction://hlinksldjump" highlightClick="1"/>
          </p:cNvPr>
          <p:cNvSpPr/>
          <p:nvPr/>
        </p:nvSpPr>
        <p:spPr>
          <a:xfrm flipV="1">
            <a:off x="3352800" y="15049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ction Button: Custom 6">
            <a:hlinkClick r:id="rId5" action="ppaction://hlinksldjump" highlightClick="1"/>
          </p:cNvPr>
          <p:cNvSpPr/>
          <p:nvPr/>
        </p:nvSpPr>
        <p:spPr>
          <a:xfrm flipV="1">
            <a:off x="3352800" y="17335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ction Button: Custom 7">
            <a:hlinkClick r:id="rId6" action="ppaction://hlinksldjump" highlightClick="1"/>
          </p:cNvPr>
          <p:cNvSpPr/>
          <p:nvPr/>
        </p:nvSpPr>
        <p:spPr>
          <a:xfrm flipV="1">
            <a:off x="3352800" y="19621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ction Button: Custom 9">
            <a:hlinkClick r:id="rId7" action="ppaction://hlinksldjump" highlightClick="1"/>
          </p:cNvPr>
          <p:cNvSpPr/>
          <p:nvPr/>
        </p:nvSpPr>
        <p:spPr>
          <a:xfrm flipV="1">
            <a:off x="3352800" y="21907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ction Button: Custom 10">
            <a:hlinkClick r:id="rId8" action="ppaction://hlinksldjump" highlightClick="1"/>
          </p:cNvPr>
          <p:cNvSpPr/>
          <p:nvPr/>
        </p:nvSpPr>
        <p:spPr>
          <a:xfrm flipV="1">
            <a:off x="3352800" y="26479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   </a:t>
            </a:r>
            <a:endParaRPr lang="en-US" dirty="0"/>
          </a:p>
        </p:txBody>
      </p:sp>
      <p:sp>
        <p:nvSpPr>
          <p:cNvPr id="12" name="Action Button: Custom 11">
            <a:hlinkClick r:id="rId7" action="ppaction://hlinksldjump" highlightClick="1"/>
          </p:cNvPr>
          <p:cNvSpPr/>
          <p:nvPr/>
        </p:nvSpPr>
        <p:spPr>
          <a:xfrm flipV="1">
            <a:off x="3352800" y="24193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ction Button: Custom 12">
            <a:hlinkClick r:id="rId9" action="ppaction://hlinksldjump" highlightClick="1"/>
          </p:cNvPr>
          <p:cNvSpPr/>
          <p:nvPr/>
        </p:nvSpPr>
        <p:spPr>
          <a:xfrm flipV="1">
            <a:off x="3352800" y="29527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ction Button: Custom 13">
            <a:hlinkClick r:id="rId10" action="ppaction://hlinksldjump" highlightClick="1"/>
          </p:cNvPr>
          <p:cNvSpPr/>
          <p:nvPr/>
        </p:nvSpPr>
        <p:spPr>
          <a:xfrm flipV="1">
            <a:off x="3352800" y="31813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ction Button: Custom 14">
            <a:hlinkClick r:id="rId11" action="ppaction://hlinksldjump" highlightClick="1"/>
          </p:cNvPr>
          <p:cNvSpPr/>
          <p:nvPr/>
        </p:nvSpPr>
        <p:spPr>
          <a:xfrm flipV="1">
            <a:off x="3352800" y="34099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ction Button: Custom 15">
            <a:hlinkClick r:id="rId12" action="ppaction://hlinksldjump" highlightClick="1"/>
          </p:cNvPr>
          <p:cNvSpPr/>
          <p:nvPr/>
        </p:nvSpPr>
        <p:spPr>
          <a:xfrm flipV="1">
            <a:off x="3352800" y="38671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ction Button: Custom 16">
            <a:hlinkClick r:id="rId13" action="ppaction://hlinksldjump" highlightClick="1"/>
          </p:cNvPr>
          <p:cNvSpPr/>
          <p:nvPr/>
        </p:nvSpPr>
        <p:spPr>
          <a:xfrm flipV="1">
            <a:off x="3352800" y="36385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ction Button: Custom 17">
            <a:hlinkClick r:id="rId14" action="ppaction://hlinksldjump" highlightClick="1"/>
          </p:cNvPr>
          <p:cNvSpPr/>
          <p:nvPr/>
        </p:nvSpPr>
        <p:spPr>
          <a:xfrm flipV="1">
            <a:off x="3352800" y="40957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ction Button: Custom 19">
            <a:hlinkClick r:id="rId15" action="ppaction://hlinksldjump" highlightClick="1"/>
          </p:cNvPr>
          <p:cNvSpPr/>
          <p:nvPr/>
        </p:nvSpPr>
        <p:spPr>
          <a:xfrm flipV="1">
            <a:off x="3352800" y="43243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5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1-4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Feature 1: </a:t>
            </a:r>
            <a:r>
              <a:rPr lang="en-US" dirty="0" smtClean="0"/>
              <a:t>Allow </a:t>
            </a:r>
            <a:r>
              <a:rPr lang="en-US" dirty="0"/>
              <a:t>only string-valued positional arguments and retrieve them from the command-line</a:t>
            </a:r>
            <a:r>
              <a:rPr lang="en-US" dirty="0" smtClean="0"/>
              <a:t>.</a:t>
            </a:r>
          </a:p>
          <a:p>
            <a:r>
              <a:rPr lang="en-US" dirty="0" smtClean="0"/>
              <a:t>Feature 2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the inclusion of additional descriptive information on the program and each argument and provide named "-h" argument that shows usage and help information by default</a:t>
            </a:r>
            <a:r>
              <a:rPr lang="en-US" dirty="0" smtClean="0"/>
              <a:t>.</a:t>
            </a:r>
          </a:p>
          <a:p>
            <a:r>
              <a:rPr lang="en-US" dirty="0" smtClean="0"/>
              <a:t>Feature 3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 err="1"/>
              <a:t>datatype</a:t>
            </a:r>
            <a:r>
              <a:rPr lang="en-US" dirty="0"/>
              <a:t> information to be added to arguments so that non-string arguments can be used. </a:t>
            </a:r>
            <a:endParaRPr lang="en-US" dirty="0" smtClean="0"/>
          </a:p>
          <a:p>
            <a:r>
              <a:rPr lang="en-US" dirty="0" smtClean="0"/>
              <a:t>Feature </a:t>
            </a:r>
            <a:r>
              <a:rPr lang="en-US" dirty="0"/>
              <a:t>4: </a:t>
            </a:r>
            <a:r>
              <a:rPr lang="en-US" dirty="0" smtClean="0"/>
              <a:t>Allow </a:t>
            </a:r>
            <a:r>
              <a:rPr lang="en-US" dirty="0"/>
              <a:t>named arguments with single values, which may have help and </a:t>
            </a:r>
            <a:r>
              <a:rPr lang="en-US" dirty="0" err="1"/>
              <a:t>datatype</a:t>
            </a:r>
            <a:r>
              <a:rPr lang="en-US" dirty="0"/>
              <a:t> information, after all positional arguments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2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Features 5-8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Feature </a:t>
            </a:r>
            <a:r>
              <a:rPr lang="en-US" dirty="0" smtClean="0"/>
              <a:t>5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named arguments to be mixed with positional arguments in any order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Feature </a:t>
            </a:r>
            <a:r>
              <a:rPr lang="en-US" dirty="0" smtClean="0"/>
              <a:t>6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named arguments to serve as flags (true if present)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Feature 7: </a:t>
            </a:r>
            <a:r>
              <a:rPr lang="en-US" dirty="0" smtClean="0"/>
              <a:t>Allow </a:t>
            </a:r>
            <a:r>
              <a:rPr lang="en-US" dirty="0"/>
              <a:t>short-form names for named arguments, in addition to long-form names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Feature </a:t>
            </a:r>
            <a:r>
              <a:rPr lang="en-US" dirty="0"/>
              <a:t>8</a:t>
            </a:r>
            <a:r>
              <a:rPr lang="en-US" dirty="0" smtClean="0"/>
              <a:t>: </a:t>
            </a:r>
            <a:r>
              <a:rPr lang="en-US" dirty="0"/>
              <a:t>Throw exceptions if a specified argument does not exist or has the wrong </a:t>
            </a:r>
            <a:r>
              <a:rPr lang="en-US" dirty="0" err="1"/>
              <a:t>datatype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2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Features 9-12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Feature </a:t>
            </a:r>
            <a:r>
              <a:rPr lang="en-US" dirty="0" smtClean="0"/>
              <a:t>9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argument information to be loaded from an XML file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Feature </a:t>
            </a:r>
            <a:r>
              <a:rPr lang="en-US" dirty="0" smtClean="0"/>
              <a:t>10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argument information to be saved to an XML file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Feature 11: </a:t>
            </a:r>
            <a:r>
              <a:rPr lang="en-US" dirty="0" smtClean="0"/>
              <a:t> </a:t>
            </a:r>
            <a:r>
              <a:rPr lang="en-US" dirty="0"/>
              <a:t>Provide comprehensive documentation on library features, including examples of use</a:t>
            </a:r>
            <a:r>
              <a:rPr lang="en-US" dirty="0" smtClean="0"/>
              <a:t>. (API)</a:t>
            </a:r>
            <a:endParaRPr lang="en-US" dirty="0"/>
          </a:p>
          <a:p>
            <a:r>
              <a:rPr lang="en-US" dirty="0"/>
              <a:t>Feature </a:t>
            </a:r>
            <a:r>
              <a:rPr lang="en-US" dirty="0" smtClean="0"/>
              <a:t>12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arguments to have a restricted set of possible choices for their values.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2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Api</a:t>
            </a:r>
            <a:r>
              <a:rPr lang="en-US" dirty="0" smtClean="0"/>
              <a:t> Main</a:t>
            </a:r>
            <a:endParaRPr lang="en-US" dirty="0"/>
          </a:p>
        </p:txBody>
      </p:sp>
      <p:sp>
        <p:nvSpPr>
          <p:cNvPr id="6" name="Action Button: Home 5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PI_HOM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71" y="1352550"/>
            <a:ext cx="9144000" cy="3369344"/>
          </a:xfrm>
          <a:prstGeom prst="rect">
            <a:avLst/>
          </a:prstGeom>
        </p:spPr>
      </p:pic>
      <p:sp>
        <p:nvSpPr>
          <p:cNvPr id="4" name="Action Button: Custom 3">
            <a:hlinkClick r:id="rId5" action="ppaction://hlinksldjump" highlightClick="1"/>
          </p:cNvPr>
          <p:cNvSpPr/>
          <p:nvPr/>
        </p:nvSpPr>
        <p:spPr>
          <a:xfrm>
            <a:off x="76200" y="2343150"/>
            <a:ext cx="1371600" cy="76200"/>
          </a:xfrm>
          <a:prstGeom prst="actionButtonBlank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FF0000"/>
              </a:solidFill>
            </a:endParaRPr>
          </a:p>
        </p:txBody>
      </p:sp>
      <p:sp>
        <p:nvSpPr>
          <p:cNvPr id="5" name="Action Button: Custom 4">
            <a:hlinkClick r:id="rId6" action="ppaction://hlinksldjump" highlightClick="1"/>
          </p:cNvPr>
          <p:cNvSpPr/>
          <p:nvPr/>
        </p:nvSpPr>
        <p:spPr>
          <a:xfrm>
            <a:off x="76200" y="2495550"/>
            <a:ext cx="1524000" cy="76200"/>
          </a:xfrm>
          <a:prstGeom prst="actionButtonBlank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FF0000"/>
              </a:solidFill>
            </a:endParaRPr>
          </a:p>
        </p:txBody>
      </p:sp>
      <p:sp>
        <p:nvSpPr>
          <p:cNvPr id="8" name="Action Button: Custom 7">
            <a:hlinkClick r:id="rId7" action="ppaction://hlinksldjump" highlightClick="1"/>
          </p:cNvPr>
          <p:cNvSpPr/>
          <p:nvPr/>
        </p:nvSpPr>
        <p:spPr>
          <a:xfrm>
            <a:off x="990600" y="1123950"/>
            <a:ext cx="990600" cy="1524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After API</a:t>
            </a:r>
          </a:p>
        </p:txBody>
      </p:sp>
    </p:spTree>
    <p:extLst>
      <p:ext uri="{BB962C8B-B14F-4D97-AF65-F5344CB8AC3E}">
        <p14:creationId xmlns:p14="http://schemas.microsoft.com/office/powerpoint/2010/main" val="321382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Hyperlink</a:t>
            </a:r>
            <a:r>
              <a:rPr lang="en-US" baseline="0" dirty="0" smtClean="0"/>
              <a:t> Screenshot 1 </a:t>
            </a:r>
            <a:r>
              <a:rPr lang="en-US" baseline="0" dirty="0" err="1" smtClean="0"/>
              <a:t>Api</a:t>
            </a:r>
            <a:endParaRPr lang="en-US" dirty="0"/>
          </a:p>
        </p:txBody>
      </p:sp>
      <p:sp>
        <p:nvSpPr>
          <p:cNvPr id="4" name="Action Button: Custom 3">
            <a:hlinkClick r:id="rId3" action="ppaction://hlinksldjump" highlightClick="1"/>
          </p:cNvPr>
          <p:cNvSpPr/>
          <p:nvPr/>
        </p:nvSpPr>
        <p:spPr>
          <a:xfrm>
            <a:off x="228600" y="133350"/>
            <a:ext cx="990600" cy="1524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API HOME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5" name="Action Button: Home 4">
            <a:hlinkClick r:id="rId4" action="ppaction://hlinksldjump" highlightClick="1"/>
          </p:cNvPr>
          <p:cNvSpPr/>
          <p:nvPr/>
        </p:nvSpPr>
        <p:spPr>
          <a:xfrm>
            <a:off x="1295400" y="1333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PI_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" y="361950"/>
            <a:ext cx="9147048" cy="429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82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Hyperlink Screenshot</a:t>
            </a:r>
            <a:r>
              <a:rPr lang="en-US" baseline="0" dirty="0" smtClean="0"/>
              <a:t> 2 </a:t>
            </a:r>
            <a:r>
              <a:rPr lang="en-US" baseline="0" dirty="0" err="1" smtClean="0"/>
              <a:t>Api</a:t>
            </a:r>
            <a:endParaRPr lang="en-US" dirty="0"/>
          </a:p>
        </p:txBody>
      </p:sp>
      <p:sp>
        <p:nvSpPr>
          <p:cNvPr id="4" name="Action Button: Custom 3">
            <a:hlinkClick r:id="rId3" action="ppaction://hlinksldjump" highlightClick="1"/>
          </p:cNvPr>
          <p:cNvSpPr/>
          <p:nvPr/>
        </p:nvSpPr>
        <p:spPr>
          <a:xfrm>
            <a:off x="914400" y="57150"/>
            <a:ext cx="990600" cy="1524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API HOME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5" name="Action Button: Home 4">
            <a:hlinkClick r:id="rId4" action="ppaction://hlinksldjump" highlightClick="1"/>
          </p:cNvPr>
          <p:cNvSpPr/>
          <p:nvPr/>
        </p:nvSpPr>
        <p:spPr>
          <a:xfrm>
            <a:off x="685800" y="571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PI_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750"/>
            <a:ext cx="9144000" cy="468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69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olCal_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9772"/>
            <a:ext cx="5029200" cy="382372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486400" y="1516618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   Here are the results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8110"/>
            <a:ext cx="9144000" cy="54864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JavaCalculator</a:t>
            </a:r>
            <a:r>
              <a:rPr lang="en-US" baseline="0" dirty="0" smtClean="0"/>
              <a:t> Demo</a:t>
            </a:r>
            <a:endParaRPr lang="en-US" dirty="0"/>
          </a:p>
        </p:txBody>
      </p:sp>
      <p:sp>
        <p:nvSpPr>
          <p:cNvPr id="4" name="Action Button: Home 3">
            <a:hlinkClick r:id="rId4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VolCal_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819150"/>
            <a:ext cx="4572000" cy="2334986"/>
          </a:xfrm>
          <a:prstGeom prst="rect">
            <a:avLst/>
          </a:prstGeom>
        </p:spPr>
      </p:pic>
      <p:pic>
        <p:nvPicPr>
          <p:cNvPr id="6" name="Picture 5" descr="VolCal_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4624741" cy="4400550"/>
          </a:xfrm>
          <a:prstGeom prst="rect">
            <a:avLst/>
          </a:prstGeom>
        </p:spPr>
      </p:pic>
      <p:pic>
        <p:nvPicPr>
          <p:cNvPr id="8" name="Picture 7" descr="VolCal_4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821751"/>
            <a:ext cx="4419600" cy="132174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19400" y="1200150"/>
            <a:ext cx="16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the demo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181600" y="318135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This is a shell file to run the demo with different arguments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7046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ssolve/>
      </p:transition>
    </mc:Choice>
    <mc:Fallback xmlns=""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/>
      <p:bldP spid="9" grpId="1"/>
      <p:bldP spid="10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idescreenPresentation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erception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5000"/>
                <a:satMod val="150000"/>
              </a:schemeClr>
            </a:gs>
            <a:gs pos="35000">
              <a:schemeClr val="phClr">
                <a:shade val="60000"/>
                <a:satMod val="150000"/>
              </a:schemeClr>
            </a:gs>
            <a:gs pos="100000">
              <a:schemeClr val="phClr">
                <a:tint val="97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Widescreen Presentation.potx</Template>
  <TotalTime>0</TotalTime>
  <Words>3137</Words>
  <Application>Microsoft Macintosh PowerPoint</Application>
  <PresentationFormat>On-screen Show (16:9)</PresentationFormat>
  <Paragraphs>257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WidescreenPresentation</vt:lpstr>
      <vt:lpstr>PowerPoint Presentation</vt:lpstr>
      <vt:lpstr>Contents</vt:lpstr>
      <vt:lpstr>Features 1-4</vt:lpstr>
      <vt:lpstr>Features 5-8</vt:lpstr>
      <vt:lpstr>Features 9-12</vt:lpstr>
      <vt:lpstr>Api Main</vt:lpstr>
      <vt:lpstr>Hyperlink Screenshot 1 Api</vt:lpstr>
      <vt:lpstr>Hyperlink Screenshot 2 Api</vt:lpstr>
      <vt:lpstr>Basic JavaCalculator Demo</vt:lpstr>
      <vt:lpstr>Reading XML Demo</vt:lpstr>
      <vt:lpstr>Writing XML Demo</vt:lpstr>
      <vt:lpstr>Java Code Coverage Screenshot</vt:lpstr>
      <vt:lpstr>Acceptance Test </vt:lpstr>
      <vt:lpstr>Acceptance Test HTML screenshot</vt:lpstr>
      <vt:lpstr>Links to Documents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2010-04-19T20:53:40Z</dcterms:created>
  <dcterms:modified xsi:type="dcterms:W3CDTF">2015-12-05T21:11:20Z</dcterms:modified>
</cp:coreProperties>
</file>

<file path=docProps/thumbnail.jpeg>
</file>